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59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14054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 smtClean="0">
                <a:solidFill>
                  <a:schemeClr val="bg2">
                    <a:lumMod val="75000"/>
                  </a:schemeClr>
                </a:solidFill>
              </a:rPr>
              <a:t>Розвиток</a:t>
            </a:r>
            <a:r>
              <a:rPr lang="ru-RU" sz="5400" b="1" dirty="0" smtClean="0">
                <a:solidFill>
                  <a:schemeClr val="bg2">
                    <a:lumMod val="75000"/>
                  </a:schemeClr>
                </a:solidFill>
              </a:rPr>
              <a:t> критичного </a:t>
            </a:r>
            <a:r>
              <a:rPr lang="ru-RU" sz="5400" b="1" dirty="0" err="1" smtClean="0">
                <a:solidFill>
                  <a:schemeClr val="bg2">
                    <a:lumMod val="75000"/>
                  </a:schemeClr>
                </a:solidFill>
              </a:rPr>
              <a:t>мислення</a:t>
            </a:r>
            <a:r>
              <a:rPr lang="ru-RU" sz="5400" b="1" dirty="0" smtClean="0">
                <a:solidFill>
                  <a:schemeClr val="bg2">
                    <a:lumMod val="75000"/>
                  </a:schemeClr>
                </a:solidFill>
              </a:rPr>
              <a:t>, як форма  </a:t>
            </a:r>
            <a:r>
              <a:rPr lang="ru-RU" sz="5400" b="1" dirty="0" err="1" smtClean="0">
                <a:solidFill>
                  <a:schemeClr val="bg2">
                    <a:lumMod val="75000"/>
                  </a:schemeClr>
                </a:solidFill>
              </a:rPr>
              <a:t>самовдосконалення</a:t>
            </a:r>
            <a:endParaRPr lang="ru-RU" sz="5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5572140"/>
            <a:ext cx="7406640" cy="714380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 smtClean="0"/>
              <a:t>Аналіз</a:t>
            </a:r>
            <a:r>
              <a:rPr lang="ru-RU" sz="2000" dirty="0" smtClean="0"/>
              <a:t> методу критичного </a:t>
            </a:r>
            <a:r>
              <a:rPr lang="ru-RU" sz="2000" dirty="0" err="1" smtClean="0"/>
              <a:t>мислення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підготувала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в</a:t>
            </a:r>
            <a:r>
              <a:rPr lang="ru-RU" sz="2000" dirty="0" err="1" smtClean="0"/>
              <a:t>читель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історії</a:t>
            </a:r>
            <a:r>
              <a:rPr lang="ru-RU" sz="2000" dirty="0" smtClean="0"/>
              <a:t> С.В.Гончарова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94044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Критичне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мислення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самовдосконаленням</a:t>
            </a:r>
            <a:r>
              <a:rPr lang="ru-RU" dirty="0" smtClean="0"/>
              <a:t>: </a:t>
            </a:r>
            <a:r>
              <a:rPr lang="ru-RU" dirty="0" err="1" smtClean="0"/>
              <a:t>такий</a:t>
            </a:r>
            <a:r>
              <a:rPr lang="ru-RU" dirty="0" smtClean="0"/>
              <a:t> тип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науковим</a:t>
            </a:r>
            <a:r>
              <a:rPr lang="ru-RU" dirty="0" smtClean="0"/>
              <a:t> за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суттю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наукове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яке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самовдосконалюється</a:t>
            </a:r>
            <a:r>
              <a:rPr lang="ru-RU" dirty="0" smtClean="0"/>
              <a:t>,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науково-технічний</a:t>
            </a:r>
            <a:r>
              <a:rPr lang="ru-RU" dirty="0" smtClean="0"/>
              <a:t> та </a:t>
            </a:r>
            <a:r>
              <a:rPr lang="ru-RU" dirty="0" err="1" smtClean="0"/>
              <a:t>суспільний</a:t>
            </a:r>
            <a:r>
              <a:rPr lang="ru-RU" dirty="0" smtClean="0"/>
              <a:t> </a:t>
            </a:r>
            <a:r>
              <a:rPr lang="ru-RU" dirty="0" err="1" smtClean="0"/>
              <a:t>прогрес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Властивості</a:t>
            </a:r>
            <a:r>
              <a:rPr lang="ru-RU" dirty="0" smtClean="0">
                <a:solidFill>
                  <a:srgbClr val="FF0000"/>
                </a:solidFill>
              </a:rPr>
              <a:t>  критичного </a:t>
            </a:r>
            <a:r>
              <a:rPr lang="ru-RU" dirty="0" err="1" smtClean="0">
                <a:solidFill>
                  <a:srgbClr val="FF0000"/>
                </a:solidFill>
              </a:rPr>
              <a:t>мислення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dirty="0" err="1" smtClean="0"/>
              <a:t>усвідомленість</a:t>
            </a:r>
            <a:endParaRPr lang="ru-RU" dirty="0" smtClean="0"/>
          </a:p>
          <a:p>
            <a:r>
              <a:rPr lang="ru-RU" b="1" dirty="0" err="1" smtClean="0"/>
              <a:t>самостійність</a:t>
            </a:r>
            <a:endParaRPr lang="ru-RU" dirty="0" smtClean="0"/>
          </a:p>
          <a:p>
            <a:r>
              <a:rPr lang="ru-RU" b="1" dirty="0" err="1" smtClean="0"/>
              <a:t>рефлексивність</a:t>
            </a:r>
            <a:r>
              <a:rPr lang="ru-RU" b="1" dirty="0" smtClean="0"/>
              <a:t> (</a:t>
            </a:r>
            <a:r>
              <a:rPr lang="ru-RU" b="1" dirty="0" err="1" smtClean="0"/>
              <a:t>самоаналіз</a:t>
            </a:r>
            <a:r>
              <a:rPr lang="ru-RU" b="1" dirty="0" smtClean="0"/>
              <a:t>)</a:t>
            </a:r>
            <a:endParaRPr lang="ru-RU" dirty="0" smtClean="0"/>
          </a:p>
          <a:p>
            <a:r>
              <a:rPr lang="ru-RU" b="1" dirty="0" err="1" smtClean="0"/>
              <a:t>цілеспрямованість</a:t>
            </a:r>
            <a:endParaRPr lang="ru-RU" dirty="0" smtClean="0"/>
          </a:p>
          <a:p>
            <a:r>
              <a:rPr lang="ru-RU" b="1" dirty="0" err="1" smtClean="0"/>
              <a:t>обґрунтованість</a:t>
            </a:r>
            <a:endParaRPr lang="ru-RU" dirty="0" smtClean="0"/>
          </a:p>
          <a:p>
            <a:r>
              <a:rPr lang="ru-RU" b="1" dirty="0" err="1" smtClean="0"/>
              <a:t>контрольованість</a:t>
            </a:r>
            <a:endParaRPr lang="ru-RU" dirty="0" smtClean="0"/>
          </a:p>
          <a:p>
            <a:r>
              <a:rPr lang="ru-RU" b="1" dirty="0" err="1" smtClean="0"/>
              <a:t>самоорганізованість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Основне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призначення</a:t>
            </a:r>
            <a:r>
              <a:rPr lang="ru-RU" dirty="0" smtClean="0">
                <a:solidFill>
                  <a:srgbClr val="FF0000"/>
                </a:solidFill>
              </a:rPr>
              <a:t> критичного </a:t>
            </a:r>
            <a:r>
              <a:rPr lang="ru-RU" dirty="0" err="1" smtClean="0">
                <a:solidFill>
                  <a:srgbClr val="FF0000"/>
                </a:solidFill>
              </a:rPr>
              <a:t>мислення</a:t>
            </a:r>
            <a:r>
              <a:rPr lang="ru-RU" dirty="0" smtClean="0">
                <a:solidFill>
                  <a:srgbClr val="FF0000"/>
                </a:solidFill>
              </a:rPr>
              <a:t> –</a:t>
            </a:r>
            <a:r>
              <a:rPr lang="ru-RU" dirty="0" err="1" smtClean="0">
                <a:solidFill>
                  <a:srgbClr val="FF0000"/>
                </a:solidFill>
              </a:rPr>
              <a:t>це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розв’язання</a:t>
            </a:r>
            <a:r>
              <a:rPr lang="ru-RU" dirty="0" smtClean="0">
                <a:solidFill>
                  <a:srgbClr val="FF0000"/>
                </a:solidFill>
              </a:rPr>
              <a:t> проблем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6"/>
            <a:ext cx="7498080" cy="48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smtClean="0"/>
              <a:t>результатом критичного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судження</a:t>
            </a:r>
            <a:r>
              <a:rPr lang="ru-RU" baseline="30000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Висунення</a:t>
            </a:r>
            <a:r>
              <a:rPr lang="ru-RU" dirty="0" smtClean="0"/>
              <a:t> </a:t>
            </a:r>
            <a:r>
              <a:rPr lang="ru-RU" dirty="0" err="1" smtClean="0"/>
              <a:t>гіпотез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умінь</a:t>
            </a:r>
            <a:r>
              <a:rPr lang="ru-RU" dirty="0" smtClean="0"/>
              <a:t> в критичному </a:t>
            </a:r>
            <a:r>
              <a:rPr lang="ru-RU" dirty="0" err="1" smtClean="0"/>
              <a:t>розмірковуванні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формулювання</a:t>
            </a:r>
            <a:r>
              <a:rPr lang="ru-RU" dirty="0" smtClean="0"/>
              <a:t> </a:t>
            </a:r>
            <a:r>
              <a:rPr lang="ru-RU" dirty="0" err="1" smtClean="0"/>
              <a:t>припущень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розв'язки</a:t>
            </a:r>
            <a:r>
              <a:rPr lang="ru-RU" dirty="0" smtClean="0"/>
              <a:t>. </a:t>
            </a:r>
            <a:r>
              <a:rPr lang="ru-RU" dirty="0" err="1" smtClean="0"/>
              <a:t>Психологічно</a:t>
            </a:r>
            <a:r>
              <a:rPr lang="ru-RU" dirty="0" smtClean="0"/>
              <a:t> </a:t>
            </a:r>
            <a:r>
              <a:rPr lang="ru-RU" dirty="0" err="1" smtClean="0"/>
              <a:t>критичне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покоїться</a:t>
            </a:r>
            <a:r>
              <a:rPr lang="ru-RU" dirty="0" smtClean="0"/>
              <a:t> на </a:t>
            </a:r>
            <a:r>
              <a:rPr lang="ru-RU" dirty="0" err="1" smtClean="0"/>
              <a:t>прагненні</a:t>
            </a:r>
            <a:r>
              <a:rPr lang="ru-RU" dirty="0" smtClean="0"/>
              <a:t> до </a:t>
            </a:r>
            <a:r>
              <a:rPr lang="ru-RU" dirty="0" err="1" smtClean="0"/>
              <a:t>творчого</a:t>
            </a:r>
            <a:r>
              <a:rPr lang="ru-RU" dirty="0" smtClean="0"/>
              <a:t>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жадобі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. С. О. </a:t>
            </a:r>
            <a:r>
              <a:rPr lang="ru-RU" dirty="0" err="1" smtClean="0"/>
              <a:t>Терно</a:t>
            </a:r>
            <a:r>
              <a:rPr lang="ru-RU" dirty="0" smtClean="0"/>
              <a:t> </a:t>
            </a:r>
            <a:r>
              <a:rPr lang="ru-RU" dirty="0" err="1" smtClean="0"/>
              <a:t>розробив</a:t>
            </a:r>
            <a:r>
              <a:rPr lang="ru-RU" dirty="0" smtClean="0"/>
              <a:t> </a:t>
            </a:r>
            <a:r>
              <a:rPr lang="ru-RU" dirty="0" err="1" smtClean="0"/>
              <a:t>теорію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 критичного </a:t>
            </a:r>
            <a:r>
              <a:rPr lang="ru-RU" dirty="0" err="1" smtClean="0"/>
              <a:t>мислення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Усвідомленість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є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найсуттєвішою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рисою</a:t>
            </a:r>
            <a:r>
              <a:rPr lang="ru-RU" dirty="0" smtClean="0">
                <a:solidFill>
                  <a:srgbClr val="FF0000"/>
                </a:solidFill>
              </a:rPr>
              <a:t> критичного </a:t>
            </a:r>
            <a:r>
              <a:rPr lang="ru-RU" dirty="0" err="1" smtClean="0">
                <a:solidFill>
                  <a:srgbClr val="FF0000"/>
                </a:solidFill>
              </a:rPr>
              <a:t>мислення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Ф. Михайлов </a:t>
            </a:r>
            <a:r>
              <a:rPr lang="ru-RU" dirty="0" err="1" smtClean="0"/>
              <a:t>стверджував</a:t>
            </a:r>
            <a:r>
              <a:rPr lang="ru-RU" dirty="0" smtClean="0"/>
              <a:t>: «</a:t>
            </a:r>
            <a:r>
              <a:rPr lang="ru-RU" dirty="0" err="1" smtClean="0"/>
              <a:t>Усвідомлення</a:t>
            </a:r>
            <a:r>
              <a:rPr lang="ru-RU" dirty="0" smtClean="0"/>
              <a:t> —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та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проблем, </a:t>
            </a:r>
            <a:r>
              <a:rPr lang="ru-RU" dirty="0" err="1" smtClean="0"/>
              <a:t>вихід</a:t>
            </a:r>
            <a:r>
              <a:rPr lang="ru-RU" dirty="0" smtClean="0"/>
              <a:t> за рамки </a:t>
            </a:r>
            <a:r>
              <a:rPr lang="ru-RU" dirty="0" err="1" smtClean="0"/>
              <a:t>уявлень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склалися</a:t>
            </a:r>
            <a:r>
              <a:rPr lang="ru-RU" dirty="0" smtClean="0"/>
              <a:t>. Тому </a:t>
            </a:r>
            <a:r>
              <a:rPr lang="ru-RU" dirty="0" err="1" smtClean="0"/>
              <a:t>усвідомити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усвідомити</a:t>
            </a:r>
            <a:r>
              <a:rPr lang="ru-RU" dirty="0" smtClean="0"/>
              <a:t> проблему, </a:t>
            </a:r>
            <a:r>
              <a:rPr lang="ru-RU" dirty="0" err="1" smtClean="0"/>
              <a:t>усвідомити</a:t>
            </a:r>
            <a:r>
              <a:rPr lang="ru-RU" dirty="0" smtClean="0"/>
              <a:t> </a:t>
            </a:r>
            <a:r>
              <a:rPr lang="ru-RU" dirty="0" err="1" smtClean="0"/>
              <a:t>суперечність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переконатися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розв'язання</a:t>
            </a:r>
            <a:r>
              <a:rPr lang="ru-RU" dirty="0" smtClean="0"/>
              <a:t>, </a:t>
            </a:r>
            <a:r>
              <a:rPr lang="ru-RU" dirty="0" err="1" smtClean="0"/>
              <a:t>шукати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розв'яже</a:t>
            </a:r>
            <a:r>
              <a:rPr lang="ru-RU" dirty="0" smtClean="0"/>
              <a:t>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суперечність</a:t>
            </a:r>
            <a:r>
              <a:rPr lang="ru-RU" dirty="0" smtClean="0"/>
              <a:t>. 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по-новому </a:t>
            </a:r>
            <a:r>
              <a:rPr lang="ru-RU" dirty="0" err="1" smtClean="0"/>
              <a:t>побачити</a:t>
            </a:r>
            <a:r>
              <a:rPr lang="ru-RU" dirty="0" smtClean="0"/>
              <a:t> </a:t>
            </a:r>
            <a:r>
              <a:rPr lang="ru-RU" dirty="0" err="1" smtClean="0"/>
              <a:t>майбутнє</a:t>
            </a:r>
            <a:r>
              <a:rPr lang="ru-RU" dirty="0" smtClean="0"/>
              <a:t>, </a:t>
            </a:r>
            <a:r>
              <a:rPr lang="ru-RU" dirty="0" err="1" smtClean="0"/>
              <a:t>сформулювати</a:t>
            </a:r>
            <a:r>
              <a:rPr lang="ru-RU" dirty="0" smtClean="0"/>
              <a:t> мету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Принципи</a:t>
            </a:r>
            <a:r>
              <a:rPr lang="ru-RU" dirty="0" smtClean="0">
                <a:solidFill>
                  <a:srgbClr val="FF0000"/>
                </a:solidFill>
              </a:rPr>
              <a:t> критичного </a:t>
            </a:r>
            <a:r>
              <a:rPr lang="ru-RU" dirty="0" err="1" smtClean="0">
                <a:solidFill>
                  <a:srgbClr val="FF0000"/>
                </a:solidFill>
              </a:rPr>
              <a:t>мислення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загальнометодологічні</a:t>
            </a:r>
            <a:r>
              <a:rPr lang="ru-RU" dirty="0" smtClean="0"/>
              <a:t>  -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процедури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;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точок</a:t>
            </a:r>
            <a:r>
              <a:rPr lang="ru-RU" dirty="0" smtClean="0"/>
              <a:t> </a:t>
            </a:r>
            <a:r>
              <a:rPr lang="ru-RU" dirty="0" err="1" smtClean="0"/>
              <a:t>зору</a:t>
            </a:r>
            <a:r>
              <a:rPr lang="ru-RU" dirty="0" smtClean="0"/>
              <a:t>; </a:t>
            </a:r>
            <a:r>
              <a:rPr lang="ru-RU" dirty="0" err="1" smtClean="0"/>
              <a:t>готовність</a:t>
            </a:r>
            <a:r>
              <a:rPr lang="ru-RU" dirty="0" smtClean="0"/>
              <a:t> бути </a:t>
            </a:r>
            <a:r>
              <a:rPr lang="ru-RU" dirty="0" err="1" smtClean="0"/>
              <a:t>критичним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самокритичним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</a:t>
            </a:r>
            <a:r>
              <a:rPr lang="ru-RU" dirty="0" err="1" smtClean="0"/>
              <a:t>тратегічні</a:t>
            </a:r>
            <a:r>
              <a:rPr lang="ru-RU" dirty="0" smtClean="0"/>
              <a:t> -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smtClean="0"/>
              <a:t>проблему на </a:t>
            </a:r>
            <a:r>
              <a:rPr lang="ru-RU" dirty="0" err="1" smtClean="0"/>
              <a:t>частини</a:t>
            </a:r>
            <a:r>
              <a:rPr lang="ru-RU" dirty="0" smtClean="0"/>
              <a:t>; </a:t>
            </a:r>
            <a:r>
              <a:rPr lang="ru-RU" dirty="0" err="1" smtClean="0"/>
              <a:t>розв'язати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прості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відбивають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 </a:t>
            </a:r>
            <a:r>
              <a:rPr lang="ru-RU" dirty="0" err="1" smtClean="0"/>
              <a:t>основної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; </a:t>
            </a:r>
            <a:r>
              <a:rPr lang="ru-RU" dirty="0" err="1" smtClean="0"/>
              <a:t>використати</a:t>
            </a:r>
            <a:r>
              <a:rPr lang="ru-RU" dirty="0" smtClean="0"/>
              <a:t> </a:t>
            </a:r>
            <a:r>
              <a:rPr lang="ru-RU" dirty="0" err="1" smtClean="0"/>
              <a:t>смислові</a:t>
            </a:r>
            <a:r>
              <a:rPr lang="ru-RU" dirty="0" smtClean="0"/>
              <a:t> та </a:t>
            </a:r>
            <a:r>
              <a:rPr lang="ru-RU" dirty="0" err="1" smtClean="0"/>
              <a:t>графічні</a:t>
            </a:r>
            <a:r>
              <a:rPr lang="ru-RU" dirty="0" smtClean="0"/>
              <a:t> </a:t>
            </a:r>
            <a:r>
              <a:rPr lang="ru-RU" dirty="0" err="1" smtClean="0"/>
              <a:t>організатори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представити</a:t>
            </a:r>
            <a:r>
              <a:rPr lang="ru-RU" dirty="0" smtClean="0"/>
              <a:t> проблему </a:t>
            </a:r>
            <a:r>
              <a:rPr lang="ru-RU" dirty="0" err="1" smtClean="0"/>
              <a:t>різними</a:t>
            </a:r>
            <a:r>
              <a:rPr lang="ru-RU" dirty="0" smtClean="0"/>
              <a:t> способами; </a:t>
            </a:r>
            <a:r>
              <a:rPr lang="ru-RU" dirty="0" err="1" smtClean="0"/>
              <a:t>розглянути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«</a:t>
            </a:r>
            <a:r>
              <a:rPr lang="ru-RU" dirty="0" err="1" smtClean="0"/>
              <a:t>відчути</a:t>
            </a:r>
            <a:r>
              <a:rPr lang="ru-RU" dirty="0" smtClean="0"/>
              <a:t>» проблему;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та </a:t>
            </a:r>
            <a:r>
              <a:rPr lang="ru-RU" dirty="0" err="1" smtClean="0"/>
              <a:t>цілей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Операційний</a:t>
            </a:r>
            <a:r>
              <a:rPr lang="ru-RU" dirty="0" smtClean="0">
                <a:solidFill>
                  <a:srgbClr val="FF0000"/>
                </a:solidFill>
              </a:rPr>
              <a:t> блок критичного </a:t>
            </a:r>
            <a:r>
              <a:rPr lang="ru-RU" dirty="0" err="1" smtClean="0">
                <a:solidFill>
                  <a:srgbClr val="FF0000"/>
                </a:solidFill>
              </a:rPr>
              <a:t>мислення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усвідомлення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діалектичних</a:t>
            </a:r>
            <a:r>
              <a:rPr lang="ru-RU" dirty="0" smtClean="0"/>
              <a:t> </a:t>
            </a:r>
            <a:r>
              <a:rPr lang="ru-RU" dirty="0" err="1" smtClean="0"/>
              <a:t>зв'язків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суперечностями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прийнятних</a:t>
            </a:r>
            <a:r>
              <a:rPr lang="ru-RU" dirty="0" smtClean="0"/>
              <a:t>,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несуперечливих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пошук</a:t>
            </a:r>
            <a:r>
              <a:rPr lang="ru-RU" dirty="0" smtClean="0"/>
              <a:t>  </a:t>
            </a:r>
            <a:r>
              <a:rPr lang="ru-RU" dirty="0" err="1" smtClean="0"/>
              <a:t>контраргументів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помічати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суперечать</a:t>
            </a:r>
            <a:r>
              <a:rPr lang="ru-RU" dirty="0" smtClean="0"/>
              <a:t> </a:t>
            </a:r>
            <a:r>
              <a:rPr lang="ru-RU" dirty="0" err="1" smtClean="0"/>
              <a:t>власній</a:t>
            </a:r>
            <a:r>
              <a:rPr lang="ru-RU" dirty="0" smtClean="0"/>
              <a:t> </a:t>
            </a:r>
            <a:r>
              <a:rPr lang="ru-RU" dirty="0" err="1" smtClean="0"/>
              <a:t>думці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обґрунтовувати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думку;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оцінювати</a:t>
            </a:r>
            <a:r>
              <a:rPr lang="ru-RU" dirty="0" smtClean="0"/>
              <a:t> — </a:t>
            </a:r>
            <a:r>
              <a:rPr lang="ru-RU" dirty="0" err="1" smtClean="0"/>
              <a:t>співвідносити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певною</a:t>
            </a:r>
            <a:r>
              <a:rPr lang="ru-RU" dirty="0" smtClean="0"/>
              <a:t> системою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 та </a:t>
            </a:r>
            <a:r>
              <a:rPr lang="ru-RU" dirty="0" err="1" smtClean="0"/>
              <a:t>контексти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спростовувати</a:t>
            </a:r>
            <a:r>
              <a:rPr lang="ru-RU" dirty="0" smtClean="0"/>
              <a:t> (принцип </a:t>
            </a:r>
            <a:r>
              <a:rPr lang="ru-RU" dirty="0" err="1" smtClean="0"/>
              <a:t>фальсифікації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dirty="0" err="1" smtClean="0"/>
              <a:t>узагальнювати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висувати</a:t>
            </a:r>
            <a:r>
              <a:rPr lang="ru-RU" dirty="0" smtClean="0"/>
              <a:t> </a:t>
            </a:r>
            <a:r>
              <a:rPr lang="ru-RU" dirty="0" err="1" smtClean="0"/>
              <a:t>гіпотези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висновки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</TotalTime>
  <Words>205</Words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Розвиток критичного мислення, як форма  самовдосконалення</vt:lpstr>
      <vt:lpstr>Критичне мислення — це мислення, що характеризується самовдосконаленням: такий тип мислення є науковим за своєю суттю. Саме наукове мислення, яке постійно самовдосконалюється, забезпечує науково-технічний та суспільний прогрес.</vt:lpstr>
      <vt:lpstr>Властивості  критичного мислення</vt:lpstr>
      <vt:lpstr>Основне призначення критичного мислення –це розв’язання проблем</vt:lpstr>
      <vt:lpstr>Усвідомленість є найсуттєвішою рисою критичного мислення</vt:lpstr>
      <vt:lpstr>Принципи критичного мислення:</vt:lpstr>
      <vt:lpstr>Операційний блок критичного мислення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критичного мислення, як основа формування історичних компетенцій</dc:title>
  <dc:creator>Acer</dc:creator>
  <cp:lastModifiedBy>Acer</cp:lastModifiedBy>
  <cp:revision>5</cp:revision>
  <dcterms:created xsi:type="dcterms:W3CDTF">2015-10-18T12:35:15Z</dcterms:created>
  <dcterms:modified xsi:type="dcterms:W3CDTF">2015-10-18T13:24:49Z</dcterms:modified>
</cp:coreProperties>
</file>